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6256000" cy="9144000"/>
  <p:notesSz cx="9144000" cy="16256000"/>
  <p:embeddedFontLst>
    <p:embeddedFont>
      <p:font typeface="Montserrat" charset="-122" pitchFamily="34"/>
      <p:regular r:id="rId19"/>
    </p:embeddedFont>
    <p:embeddedFont>
      <p:font typeface="Inter" charset="-122" pitchFamily="34"/>
      <p:regular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font" Target="fonts/font1.fntdata"/><Relationship Id="rId20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ver-shape-1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0B2545"/>
          </a:solidFill>
          <a:ln/>
        </p:spPr>
      </p:sp>
      <p:sp>
        <p:nvSpPr>
          <p:cNvPr id="3" name="cover-shape-2"/>
          <p:cNvSpPr/>
          <p:nvPr/>
        </p:nvSpPr>
        <p:spPr>
          <a:xfrm>
            <a:off x="1270000" y="3378200"/>
            <a:ext cx="76200" cy="19050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4" name="cover-text-3"/>
          <p:cNvSpPr/>
          <p:nvPr/>
        </p:nvSpPr>
        <p:spPr>
          <a:xfrm>
            <a:off x="1651000" y="3175000"/>
            <a:ext cx="13716000" cy="241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00"/>
              </a:lnSpc>
              <a:buNone/>
            </a:pPr>
            <a:r>
              <a:rPr lang="en-US" sz="6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Log as a Service</a:t>
            </a:r>
            <a:endParaRPr lang="en-US" sz="6000" dirty="0"/>
          </a:p>
        </p:txBody>
      </p:sp>
      <p:sp>
        <p:nvSpPr>
          <p:cNvPr id="5" name="cover-text-4"/>
          <p:cNvSpPr/>
          <p:nvPr/>
        </p:nvSpPr>
        <p:spPr>
          <a:xfrm>
            <a:off x="1651000" y="5461000"/>
            <a:ext cx="1219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2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Custódia forense, imutabilidade e compliance de logs com impacto zero na produção — a um custo até 20× menor que a operação On Premise.</a:t>
            </a:r>
            <a:endParaRPr lang="en-US" sz="2200" dirty="0"/>
          </a:p>
        </p:txBody>
      </p:sp>
      <p:sp>
        <p:nvSpPr>
          <p:cNvPr id="6" name="cover-text-5"/>
          <p:cNvSpPr/>
          <p:nvPr/>
        </p:nvSpPr>
        <p:spPr>
          <a:xfrm>
            <a:off x="1651000" y="7874000"/>
            <a:ext cx="762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Sumário Executivo · 2026</a:t>
            </a:r>
            <a:endParaRPr lang="en-US" sz="1500" dirty="0"/>
          </a:p>
        </p:txBody>
      </p:sp>
      <p:pic>
        <p:nvPicPr>
          <p:cNvPr id="7" name="cover-icon-6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13716000" y="1143000"/>
            <a:ext cx="1397000" cy="139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mpetitive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competitive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solução ocupa um nicho sem concorrência direta no mercado</a:t>
            </a:r>
            <a:endParaRPr lang="en-US" sz="3200" dirty="0"/>
          </a:p>
        </p:txBody>
      </p:sp>
      <p:graphicFrame>
        <p:nvGraphicFramePr>
          <p:cNvPr id="11" name="competitive-table-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016000" y="2159000"/>
          <a:ext cx="14224000" cy="5969000"/>
        </p:xfrm>
        <a:graphic>
          <a:graphicData uri="http://schemas.openxmlformats.org/drawingml/2006/table">
            <a:tbl>
              <a:tblPr/>
              <a:tblGrid>
                <a:gridCol w="3638698"/>
                <a:gridCol w="3307905"/>
                <a:gridCol w="3307905"/>
                <a:gridCol w="3969492"/>
              </a:tblGrid>
              <a:tr h="72520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Critério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On Premise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Ferramentas Tradicionais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LaaS Forensic Appliance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</a:tr>
              <a:tr h="72520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Custódia forense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Inexistente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Parcial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0077B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Nativa desde a origem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72520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Imutabilidade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Não garantida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Não garantida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0077B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Garantida por design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20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CAPEX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Alto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Alto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0077B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Zero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72520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Modelo comercial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Compra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Licença anual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0077B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OPEX por ponto/mês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20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Impacto na produção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Alto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Médio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0077B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Zero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725205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Escalabilidade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Limitada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Limitada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0077B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Horizontal ilimitada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56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Adequação jurídica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Questionável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Parcial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00A8E8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Auditável e irrefutável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0B2545"/>
                    </a:solidFill>
                  </a:tcPr>
                </a:tc>
              </a:tr>
            </a:tbl>
          </a:graphicData>
        </a:graphic>
      </p:graphicFrame>
      <p:sp>
        <p:nvSpPr>
          <p:cNvPr id="5" name="competitive-text-4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admap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roadmap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Evolução planejada consolida a liderança no mercado de custódia digital</a:t>
            </a:r>
            <a:endParaRPr lang="en-US" sz="3200" dirty="0"/>
          </a:p>
        </p:txBody>
      </p:sp>
      <p:sp>
        <p:nvSpPr>
          <p:cNvPr id="4" name="roadmap-shape-3"/>
          <p:cNvSpPr/>
          <p:nvPr/>
        </p:nvSpPr>
        <p:spPr>
          <a:xfrm>
            <a:off x="1016000" y="2159000"/>
            <a:ext cx="4826000" cy="3302000"/>
          </a:xfrm>
          <a:prstGeom prst="rect">
            <a:avLst/>
          </a:prstGeom>
          <a:solidFill>
            <a:srgbClr val="0B2545"/>
          </a:solidFill>
          <a:ln/>
        </p:spPr>
      </p:sp>
      <p:sp>
        <p:nvSpPr>
          <p:cNvPr id="5" name="roadmap-text-4"/>
          <p:cNvSpPr/>
          <p:nvPr/>
        </p:nvSpPr>
        <p:spPr>
          <a:xfrm>
            <a:off x="1346200" y="2387600"/>
            <a:ext cx="419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FASE ATUAL — DISPONÍVEL</a:t>
            </a:r>
            <a:endParaRPr lang="en-US" sz="1300" dirty="0"/>
          </a:p>
        </p:txBody>
      </p:sp>
      <p:sp>
        <p:nvSpPr>
          <p:cNvPr id="6" name="roadmap-text-5"/>
          <p:cNvSpPr/>
          <p:nvPr/>
        </p:nvSpPr>
        <p:spPr>
          <a:xfrm>
            <a:off x="1346200" y="2794000"/>
            <a:ext cx="4191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Plataforma Kore V6</a:t>
            </a:r>
            <a:endParaRPr lang="en-US" sz="1800" dirty="0"/>
          </a:p>
        </p:txBody>
      </p:sp>
      <p:sp>
        <p:nvSpPr>
          <p:cNvPr id="7" name="roadmap-text-6"/>
          <p:cNvSpPr/>
          <p:nvPr/>
        </p:nvSpPr>
        <p:spPr>
          <a:xfrm>
            <a:off x="1346200" y="3251200"/>
            <a:ext cx="4191000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22250" indent="-222250">
              <a:lnSpc>
                <a:spcPts val="21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Pipeline completo de ingestão, compressão, criptografia e despacho</a:t>
            </a:r>
            <a:endParaRPr lang="en-US" sz="1400" dirty="0"/>
          </a:p>
          <a:p>
            <a:pPr algn="l" marL="222250" indent="-222250">
              <a:lnSpc>
                <a:spcPts val="21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Manifesto forense com cadeia de hashes</a:t>
            </a:r>
            <a:endParaRPr lang="en-US" sz="1400" dirty="0"/>
          </a:p>
          <a:p>
            <a:pPr algn="l" marL="222250" indent="-222250">
              <a:lnSpc>
                <a:spcPts val="21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Três modos de operação</a:t>
            </a:r>
            <a:endParaRPr lang="en-US" sz="1400" dirty="0"/>
          </a:p>
          <a:p>
            <a:pPr algn="l" marL="222250" indent="-222250">
              <a:lnSpc>
                <a:spcPts val="21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Throughput de 829 CDRs/segundo por agente</a:t>
            </a:r>
            <a:endParaRPr lang="en-US" sz="1400" dirty="0"/>
          </a:p>
        </p:txBody>
      </p:sp>
      <p:sp>
        <p:nvSpPr>
          <p:cNvPr id="8" name="roadmap-shape-7"/>
          <p:cNvSpPr/>
          <p:nvPr/>
        </p:nvSpPr>
        <p:spPr>
          <a:xfrm>
            <a:off x="6350000" y="3810000"/>
            <a:ext cx="8382000" cy="9144"/>
          </a:xfrm>
          <a:prstGeom prst="line">
            <a:avLst/>
          </a:prstGeom>
          <a:ln w="25400">
            <a:solidFill>
              <a:srgbClr val="E2E8F0"/>
            </a:solidFill>
            <a:prstDash val="solid"/>
          </a:ln>
        </p:spPr>
      </p:sp>
      <p:sp>
        <p:nvSpPr>
          <p:cNvPr id="9" name="roadmap-shape-8"/>
          <p:cNvSpPr/>
          <p:nvPr/>
        </p:nvSpPr>
        <p:spPr>
          <a:xfrm>
            <a:off x="6858000" y="3683000"/>
            <a:ext cx="254000" cy="254000"/>
          </a:xfrm>
          <a:prstGeom prst="ellipse">
            <a:avLst/>
          </a:prstGeom>
          <a:solidFill>
            <a:srgbClr val="00A8E8"/>
          </a:solidFill>
          <a:ln/>
        </p:spPr>
      </p:sp>
      <p:sp>
        <p:nvSpPr>
          <p:cNvPr id="10" name="roadmap-text-9"/>
          <p:cNvSpPr/>
          <p:nvPr/>
        </p:nvSpPr>
        <p:spPr>
          <a:xfrm>
            <a:off x="6350000" y="4064000"/>
            <a:ext cx="127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9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Multi-tenant</a:t>
            </a:r>
            <a:endParaRPr lang="en-US" sz="1300" dirty="0"/>
          </a:p>
        </p:txBody>
      </p:sp>
      <p:sp>
        <p:nvSpPr>
          <p:cNvPr id="11" name="roadmap-shape-10"/>
          <p:cNvSpPr/>
          <p:nvPr/>
        </p:nvSpPr>
        <p:spPr>
          <a:xfrm>
            <a:off x="8382000" y="3683000"/>
            <a:ext cx="254000" cy="254000"/>
          </a:xfrm>
          <a:prstGeom prst="ellipse">
            <a:avLst/>
          </a:prstGeom>
          <a:solidFill>
            <a:srgbClr val="00A8E8"/>
          </a:solidFill>
          <a:ln/>
        </p:spPr>
      </p:sp>
      <p:sp>
        <p:nvSpPr>
          <p:cNvPr id="12" name="roadmap-text-11"/>
          <p:cNvSpPr/>
          <p:nvPr/>
        </p:nvSpPr>
        <p:spPr>
          <a:xfrm>
            <a:off x="7874000" y="4064000"/>
            <a:ext cx="127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9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Analytics em tempo real</a:t>
            </a:r>
            <a:endParaRPr lang="en-US" sz="1300" dirty="0"/>
          </a:p>
        </p:txBody>
      </p:sp>
      <p:sp>
        <p:nvSpPr>
          <p:cNvPr id="13" name="roadmap-shape-12"/>
          <p:cNvSpPr/>
          <p:nvPr/>
        </p:nvSpPr>
        <p:spPr>
          <a:xfrm>
            <a:off x="9906000" y="3683000"/>
            <a:ext cx="254000" cy="254000"/>
          </a:xfrm>
          <a:prstGeom prst="ellipse">
            <a:avLst/>
          </a:prstGeom>
          <a:solidFill>
            <a:srgbClr val="00A8E8"/>
          </a:solidFill>
          <a:ln/>
        </p:spPr>
      </p:sp>
      <p:sp>
        <p:nvSpPr>
          <p:cNvPr id="14" name="roadmap-text-13"/>
          <p:cNvSpPr/>
          <p:nvPr/>
        </p:nvSpPr>
        <p:spPr>
          <a:xfrm>
            <a:off x="9398000" y="4064000"/>
            <a:ext cx="127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9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Monitoramento e alertas</a:t>
            </a:r>
            <a:endParaRPr lang="en-US" sz="1300" dirty="0"/>
          </a:p>
        </p:txBody>
      </p:sp>
      <p:sp>
        <p:nvSpPr>
          <p:cNvPr id="15" name="roadmap-shape-14"/>
          <p:cNvSpPr/>
          <p:nvPr/>
        </p:nvSpPr>
        <p:spPr>
          <a:xfrm>
            <a:off x="11430000" y="3683000"/>
            <a:ext cx="254000" cy="254000"/>
          </a:xfrm>
          <a:prstGeom prst="ellipse">
            <a:avLst/>
          </a:prstGeom>
          <a:solidFill>
            <a:srgbClr val="00A8E8"/>
          </a:solidFill>
          <a:ln/>
        </p:spPr>
      </p:sp>
      <p:sp>
        <p:nvSpPr>
          <p:cNvPr id="16" name="roadmap-text-15"/>
          <p:cNvSpPr/>
          <p:nvPr/>
        </p:nvSpPr>
        <p:spPr>
          <a:xfrm>
            <a:off x="10922000" y="2921000"/>
            <a:ext cx="127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9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Backup e recovery</a:t>
            </a:r>
            <a:endParaRPr lang="en-US" sz="1300" dirty="0"/>
          </a:p>
        </p:txBody>
      </p:sp>
      <p:sp>
        <p:nvSpPr>
          <p:cNvPr id="17" name="roadmap-shape-16"/>
          <p:cNvSpPr/>
          <p:nvPr/>
        </p:nvSpPr>
        <p:spPr>
          <a:xfrm>
            <a:off x="11557000" y="3683000"/>
            <a:ext cx="9144" cy="9144"/>
          </a:xfrm>
          <a:prstGeom prst="line">
            <a:avLst/>
          </a:prstGeom>
          <a:ln w="12700">
            <a:solidFill>
              <a:srgbClr val="E2E8F0"/>
            </a:solidFill>
            <a:prstDash val="solid"/>
          </a:ln>
        </p:spPr>
      </p:sp>
      <p:sp>
        <p:nvSpPr>
          <p:cNvPr id="18" name="roadmap-shape-17"/>
          <p:cNvSpPr/>
          <p:nvPr/>
        </p:nvSpPr>
        <p:spPr>
          <a:xfrm>
            <a:off x="12954000" y="3683000"/>
            <a:ext cx="254000" cy="254000"/>
          </a:xfrm>
          <a:prstGeom prst="ellipse">
            <a:avLst/>
          </a:prstGeom>
          <a:solidFill>
            <a:srgbClr val="00A8E8"/>
          </a:solidFill>
          <a:ln/>
        </p:spPr>
      </p:sp>
      <p:sp>
        <p:nvSpPr>
          <p:cNvPr id="19" name="roadmap-text-18"/>
          <p:cNvSpPr/>
          <p:nvPr/>
        </p:nvSpPr>
        <p:spPr>
          <a:xfrm>
            <a:off x="12446000" y="4064000"/>
            <a:ext cx="127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9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 limiting e QoS</a:t>
            </a:r>
            <a:endParaRPr lang="en-US" sz="1300" dirty="0"/>
          </a:p>
        </p:txBody>
      </p:sp>
      <p:sp>
        <p:nvSpPr>
          <p:cNvPr id="20" name="roadmap-shape-19"/>
          <p:cNvSpPr/>
          <p:nvPr/>
        </p:nvSpPr>
        <p:spPr>
          <a:xfrm>
            <a:off x="14478000" y="3683000"/>
            <a:ext cx="254000" cy="254000"/>
          </a:xfrm>
          <a:prstGeom prst="ellipse">
            <a:avLst/>
          </a:prstGeom>
          <a:solidFill>
            <a:srgbClr val="00A8E8"/>
          </a:solidFill>
          <a:ln/>
        </p:spPr>
      </p:sp>
      <p:sp>
        <p:nvSpPr>
          <p:cNvPr id="21" name="roadmap-text-20"/>
          <p:cNvSpPr/>
          <p:nvPr/>
        </p:nvSpPr>
        <p:spPr>
          <a:xfrm>
            <a:off x="13843000" y="2921000"/>
            <a:ext cx="1905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9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UI de gestão de logs</a:t>
            </a:r>
            <a:endParaRPr lang="en-US" sz="1300" dirty="0"/>
          </a:p>
        </p:txBody>
      </p:sp>
      <p:sp>
        <p:nvSpPr>
          <p:cNvPr id="22" name="roadmap-text-21"/>
          <p:cNvSpPr/>
          <p:nvPr/>
        </p:nvSpPr>
        <p:spPr>
          <a:xfrm>
            <a:off x="6350000" y="2235200"/>
            <a:ext cx="889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PRÓXIMAS VERSÕES — ROADMAP</a:t>
            </a:r>
            <a:endParaRPr lang="en-US" sz="1400" dirty="0"/>
          </a:p>
        </p:txBody>
      </p:sp>
      <p:sp>
        <p:nvSpPr>
          <p:cNvPr id="23" name="roadmap-shape-22"/>
          <p:cNvSpPr/>
          <p:nvPr/>
        </p:nvSpPr>
        <p:spPr>
          <a:xfrm>
            <a:off x="1016000" y="5969000"/>
            <a:ext cx="13970000" cy="1905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4" name="roadmap-icon-23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7000" y="6324600"/>
            <a:ext cx="381000" cy="381000"/>
          </a:xfrm>
          <a:prstGeom prst="rect">
            <a:avLst/>
          </a:prstGeom>
        </p:spPr>
      </p:pic>
      <p:sp>
        <p:nvSpPr>
          <p:cNvPr id="25" name="roadmap-text-24"/>
          <p:cNvSpPr/>
          <p:nvPr/>
        </p:nvSpPr>
        <p:spPr>
          <a:xfrm>
            <a:off x="1968500" y="6273800"/>
            <a:ext cx="12446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Objetivo estratégico</a:t>
            </a:r>
            <a:endParaRPr lang="en-US" sz="1700" dirty="0"/>
          </a:p>
        </p:txBody>
      </p:sp>
      <p:sp>
        <p:nvSpPr>
          <p:cNvPr id="26" name="roadmap-text-25"/>
          <p:cNvSpPr/>
          <p:nvPr/>
        </p:nvSpPr>
        <p:spPr>
          <a:xfrm>
            <a:off x="1397000" y="6807200"/>
            <a:ext cx="13081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75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Consolidar a plataforma como referência em custódia digital multi-cliente, com observabilidade proativa e resiliência operacional para ambientes de alta escala.</a:t>
            </a:r>
            <a:endParaRPr lang="en-US" sz="1500" dirty="0"/>
          </a:p>
        </p:txBody>
      </p:sp>
      <p:sp>
        <p:nvSpPr>
          <p:cNvPr id="27" name="roadmap-text-26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25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sing-shape-1"/>
          <p:cNvSpPr/>
          <p:nvPr/>
        </p:nvSpPr>
        <p:spPr>
          <a:xfrm>
            <a:off x="1270000" y="2235200"/>
            <a:ext cx="76200" cy="13970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closing-text-2"/>
          <p:cNvSpPr/>
          <p:nvPr/>
        </p:nvSpPr>
        <p:spPr>
          <a:xfrm>
            <a:off x="1651000" y="2159000"/>
            <a:ext cx="11430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Obrigado</a:t>
            </a:r>
            <a:endParaRPr lang="en-US" sz="5600" dirty="0"/>
          </a:p>
        </p:txBody>
      </p:sp>
      <p:sp>
        <p:nvSpPr>
          <p:cNvPr id="4" name="closing-shape-3"/>
          <p:cNvSpPr/>
          <p:nvPr/>
        </p:nvSpPr>
        <p:spPr>
          <a:xfrm>
            <a:off x="1651000" y="4191000"/>
            <a:ext cx="11430000" cy="2286000"/>
          </a:xfrm>
          <a:prstGeom prst="rect">
            <a:avLst/>
          </a:prstGeom>
          <a:solidFill>
            <a:srgbClr val="0F2E52"/>
          </a:solidFill>
          <a:ln w="12700">
            <a:solidFill>
              <a:srgbClr val="1B3E63"/>
            </a:solidFill>
            <a:prstDash val="solid"/>
          </a:ln>
        </p:spPr>
      </p:sp>
      <p:sp>
        <p:nvSpPr>
          <p:cNvPr id="5" name="closing-text-4"/>
          <p:cNvSpPr/>
          <p:nvPr/>
        </p:nvSpPr>
        <p:spPr>
          <a:xfrm>
            <a:off x="2032000" y="4521200"/>
            <a:ext cx="10668000" cy="165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80"/>
              </a:lnSpc>
              <a:buNone/>
            </a:pPr>
            <a:r>
              <a:rPr lang="en-US" sz="18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"Sua operação ganha blindagem jurídica total, redução drástica de custos com links e storage, sem que a sua empresa precise gastar um único real comprando hardware de servidor."</a:t>
            </a:r>
            <a:endParaRPr lang="en-US" sz="1800" dirty="0"/>
          </a:p>
        </p:txBody>
      </p:sp>
      <p:pic>
        <p:nvPicPr>
          <p:cNvPr id="6" name="closing-icon-5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1000" y="7112000"/>
            <a:ext cx="279400" cy="279400"/>
          </a:xfrm>
          <a:prstGeom prst="rect">
            <a:avLst/>
          </a:prstGeom>
        </p:spPr>
      </p:pic>
      <p:sp>
        <p:nvSpPr>
          <p:cNvPr id="7" name="closing-text-6"/>
          <p:cNvSpPr/>
          <p:nvPr/>
        </p:nvSpPr>
        <p:spPr>
          <a:xfrm>
            <a:off x="2082800" y="7086600"/>
            <a:ext cx="508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contato@laas.com.br</a:t>
            </a:r>
            <a:endParaRPr lang="en-US" sz="1600" dirty="0"/>
          </a:p>
        </p:txBody>
      </p:sp>
      <p:pic>
        <p:nvPicPr>
          <p:cNvPr id="8" name="closing-icon-7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7620000"/>
            <a:ext cx="279400" cy="279400"/>
          </a:xfrm>
          <a:prstGeom prst="rect">
            <a:avLst/>
          </a:prstGeom>
        </p:spPr>
      </p:pic>
      <p:sp>
        <p:nvSpPr>
          <p:cNvPr id="9" name="closing-text-8"/>
          <p:cNvSpPr/>
          <p:nvPr/>
        </p:nvSpPr>
        <p:spPr>
          <a:xfrm>
            <a:off x="2082800" y="7594600"/>
            <a:ext cx="508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+55 (11) 0000-0000</a:t>
            </a:r>
            <a:endParaRPr lang="en-US" sz="1600" dirty="0"/>
          </a:p>
        </p:txBody>
      </p:sp>
      <p:sp>
        <p:nvSpPr>
          <p:cNvPr id="10" name="closing-text-9"/>
          <p:cNvSpPr/>
          <p:nvPr/>
        </p:nvSpPr>
        <p:spPr>
          <a:xfrm>
            <a:off x="1651000" y="8382000"/>
            <a:ext cx="762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 as a Service · Sumário Executivo · 2026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blem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problem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Logs são evidências digitais tratadas como descartáveis pelo mercado</a:t>
            </a:r>
            <a:endParaRPr lang="en-US" sz="3200" dirty="0"/>
          </a:p>
        </p:txBody>
      </p:sp>
      <p:sp>
        <p:nvSpPr>
          <p:cNvPr id="4" name="problem-shape-3"/>
          <p:cNvSpPr/>
          <p:nvPr/>
        </p:nvSpPr>
        <p:spPr>
          <a:xfrm>
            <a:off x="762000" y="2032000"/>
            <a:ext cx="3556000" cy="3810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5" name="problem-icon-4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387600"/>
            <a:ext cx="457200" cy="457200"/>
          </a:xfrm>
          <a:prstGeom prst="rect">
            <a:avLst/>
          </a:prstGeom>
        </p:spPr>
      </p:pic>
      <p:sp>
        <p:nvSpPr>
          <p:cNvPr id="6" name="problem-text-5"/>
          <p:cNvSpPr/>
          <p:nvPr/>
        </p:nvSpPr>
        <p:spPr>
          <a:xfrm>
            <a:off x="1143000" y="2971800"/>
            <a:ext cx="279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Anulação de processos</a:t>
            </a:r>
            <a:endParaRPr lang="en-US" sz="2000" dirty="0"/>
          </a:p>
        </p:txBody>
      </p:sp>
      <p:sp>
        <p:nvSpPr>
          <p:cNvPr id="7" name="problem-text-6"/>
          <p:cNvSpPr/>
          <p:nvPr/>
        </p:nvSpPr>
        <p:spPr>
          <a:xfrm>
            <a:off x="1143000" y="3683000"/>
            <a:ext cx="27940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Evidências digitais invalidadas por alegação de adulteração, falha de timestamp ou quebra da cadeia de custódia.</a:t>
            </a:r>
            <a:endParaRPr lang="en-US" sz="1500" dirty="0"/>
          </a:p>
        </p:txBody>
      </p:sp>
      <p:sp>
        <p:nvSpPr>
          <p:cNvPr id="8" name="problem-shape-7"/>
          <p:cNvSpPr/>
          <p:nvPr/>
        </p:nvSpPr>
        <p:spPr>
          <a:xfrm>
            <a:off x="4572000" y="2032000"/>
            <a:ext cx="3556000" cy="3810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9" name="problem-icon-8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387600"/>
            <a:ext cx="457200" cy="457200"/>
          </a:xfrm>
          <a:prstGeom prst="rect">
            <a:avLst/>
          </a:prstGeom>
        </p:spPr>
      </p:pic>
      <p:sp>
        <p:nvSpPr>
          <p:cNvPr id="10" name="problem-text-9"/>
          <p:cNvSpPr/>
          <p:nvPr/>
        </p:nvSpPr>
        <p:spPr>
          <a:xfrm>
            <a:off x="4953000" y="2971800"/>
            <a:ext cx="279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Gargalo na borda</a:t>
            </a:r>
            <a:endParaRPr lang="en-US" sz="2000" dirty="0"/>
          </a:p>
        </p:txBody>
      </p:sp>
      <p:sp>
        <p:nvSpPr>
          <p:cNvPr id="11" name="problem-text-10"/>
          <p:cNvSpPr/>
          <p:nvPr/>
        </p:nvSpPr>
        <p:spPr>
          <a:xfrm>
            <a:off x="4953000" y="3683000"/>
            <a:ext cx="27940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Câmeras, radares e sensores travam ou perdem registros por falta de memória e capacidade de gravação em alta resolução.</a:t>
            </a:r>
            <a:endParaRPr lang="en-US" sz="1500" dirty="0"/>
          </a:p>
        </p:txBody>
      </p:sp>
      <p:sp>
        <p:nvSpPr>
          <p:cNvPr id="12" name="problem-shape-11"/>
          <p:cNvSpPr/>
          <p:nvPr/>
        </p:nvSpPr>
        <p:spPr>
          <a:xfrm>
            <a:off x="8382000" y="2032000"/>
            <a:ext cx="3556000" cy="3810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3" name="problem-icon-1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0" y="2387600"/>
            <a:ext cx="457200" cy="457200"/>
          </a:xfrm>
          <a:prstGeom prst="rect">
            <a:avLst/>
          </a:prstGeom>
        </p:spPr>
      </p:pic>
      <p:sp>
        <p:nvSpPr>
          <p:cNvPr id="14" name="problem-text-13"/>
          <p:cNvSpPr/>
          <p:nvPr/>
        </p:nvSpPr>
        <p:spPr>
          <a:xfrm>
            <a:off x="8763000" y="2971800"/>
            <a:ext cx="279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Risco de interceptação</a:t>
            </a:r>
            <a:endParaRPr lang="en-US" sz="2000" dirty="0"/>
          </a:p>
        </p:txBody>
      </p:sp>
      <p:sp>
        <p:nvSpPr>
          <p:cNvPr id="15" name="problem-text-14"/>
          <p:cNvSpPr/>
          <p:nvPr/>
        </p:nvSpPr>
        <p:spPr>
          <a:xfrm>
            <a:off x="8763000" y="3683000"/>
            <a:ext cx="27940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Dados trafegando por links abertos (4G/5G) ou rádios vulneráveis a ataques de interceptação de rede.</a:t>
            </a:r>
            <a:endParaRPr lang="en-US" sz="1500" dirty="0"/>
          </a:p>
        </p:txBody>
      </p:sp>
      <p:sp>
        <p:nvSpPr>
          <p:cNvPr id="16" name="problem-shape-15"/>
          <p:cNvSpPr/>
          <p:nvPr/>
        </p:nvSpPr>
        <p:spPr>
          <a:xfrm>
            <a:off x="12192000" y="2032000"/>
            <a:ext cx="3302000" cy="3810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7" name="problem-icon-16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0" y="2387600"/>
            <a:ext cx="457200" cy="457200"/>
          </a:xfrm>
          <a:prstGeom prst="rect">
            <a:avLst/>
          </a:prstGeom>
        </p:spPr>
      </p:pic>
      <p:sp>
        <p:nvSpPr>
          <p:cNvPr id="18" name="problem-text-17"/>
          <p:cNvSpPr/>
          <p:nvPr/>
        </p:nvSpPr>
        <p:spPr>
          <a:xfrm>
            <a:off x="12573000" y="2971800"/>
            <a:ext cx="254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CAPEX alto</a:t>
            </a:r>
            <a:endParaRPr lang="en-US" sz="2000" dirty="0"/>
          </a:p>
        </p:txBody>
      </p:sp>
      <p:sp>
        <p:nvSpPr>
          <p:cNvPr id="19" name="problem-text-18"/>
          <p:cNvSpPr/>
          <p:nvPr/>
        </p:nvSpPr>
        <p:spPr>
          <a:xfrm>
            <a:off x="12573000" y="3683000"/>
            <a:ext cx="25400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Alto custo inicial de hardware especializado por ponto, com ciclos longos de aprovação orçamentária.</a:t>
            </a:r>
            <a:endParaRPr lang="en-US" sz="1500" dirty="0"/>
          </a:p>
        </p:txBody>
      </p:sp>
      <p:sp>
        <p:nvSpPr>
          <p:cNvPr id="20" name="problem-shape-19"/>
          <p:cNvSpPr/>
          <p:nvPr/>
        </p:nvSpPr>
        <p:spPr>
          <a:xfrm>
            <a:off x="762000" y="6350000"/>
            <a:ext cx="14732000" cy="1905000"/>
          </a:xfrm>
          <a:prstGeom prst="rect">
            <a:avLst/>
          </a:prstGeom>
          <a:solidFill>
            <a:srgbClr val="0B2545"/>
          </a:solidFill>
          <a:ln/>
        </p:spPr>
      </p:sp>
      <p:sp>
        <p:nvSpPr>
          <p:cNvPr id="21" name="problem-text-20"/>
          <p:cNvSpPr/>
          <p:nvPr/>
        </p:nvSpPr>
        <p:spPr>
          <a:xfrm>
            <a:off x="1270000" y="6629400"/>
            <a:ext cx="137160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DADO DE IMPACTO</a:t>
            </a:r>
            <a:endParaRPr lang="en-US" sz="1500" dirty="0"/>
          </a:p>
        </p:txBody>
      </p:sp>
      <p:sp>
        <p:nvSpPr>
          <p:cNvPr id="22" name="problem-text-21"/>
          <p:cNvSpPr/>
          <p:nvPr/>
        </p:nvSpPr>
        <p:spPr>
          <a:xfrm>
            <a:off x="1270000" y="7061200"/>
            <a:ext cx="13716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8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Uma empresa de médio porte com 4.695 dispositivos gera </a:t>
            </a:r>
            <a:r>
              <a:rPr lang="en-US" sz="2200" b="1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1.224 GB de logs por dia</a:t>
            </a:r>
            <a:r>
              <a:rPr lang="en-US" sz="2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o equivalente a </a:t>
            </a:r>
            <a:r>
              <a:rPr lang="en-US" sz="2200" b="1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426 TB por ano</a:t>
            </a:r>
            <a:r>
              <a:rPr lang="en-US" sz="2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sem qualquer garantia de custódia ou integridade.</a:t>
            </a:r>
            <a:endParaRPr lang="en-US" sz="2200" dirty="0"/>
          </a:p>
        </p:txBody>
      </p:sp>
      <p:sp>
        <p:nvSpPr>
          <p:cNvPr id="23" name="problem-text-22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lution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solution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 dispositivo de borda assume a custódia no milissegundo da captura</a:t>
            </a:r>
            <a:endParaRPr lang="en-US" sz="3200" dirty="0"/>
          </a:p>
        </p:txBody>
      </p:sp>
      <p:sp>
        <p:nvSpPr>
          <p:cNvPr id="4" name="solution-text-3"/>
          <p:cNvSpPr/>
          <p:nvPr/>
        </p:nvSpPr>
        <p:spPr>
          <a:xfrm>
            <a:off x="1016000" y="2159000"/>
            <a:ext cx="6858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Appliance industrial em comodato, instalado no rack do ponto de medição:</a:t>
            </a:r>
            <a:endParaRPr lang="en-US" sz="1800" dirty="0"/>
          </a:p>
        </p:txBody>
      </p:sp>
      <p:pic>
        <p:nvPicPr>
          <p:cNvPr id="5" name="solution-icon-4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00" y="2819400"/>
            <a:ext cx="330200" cy="330200"/>
          </a:xfrm>
          <a:prstGeom prst="rect">
            <a:avLst/>
          </a:prstGeom>
        </p:spPr>
      </p:pic>
      <p:sp>
        <p:nvSpPr>
          <p:cNvPr id="6" name="solution-text-5"/>
          <p:cNvSpPr/>
          <p:nvPr/>
        </p:nvSpPr>
        <p:spPr>
          <a:xfrm>
            <a:off x="1498600" y="2794000"/>
            <a:ext cx="6350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0"/>
              </a:lnSpc>
              <a:buNone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Absorve o tráfego do equipamento em tempo real, com zero impacto na performance do sensor.</a:t>
            </a:r>
            <a:endParaRPr lang="en-US" sz="1600" dirty="0"/>
          </a:p>
        </p:txBody>
      </p:sp>
      <p:pic>
        <p:nvPicPr>
          <p:cNvPr id="7" name="solution-icon-6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3530600"/>
            <a:ext cx="330200" cy="330200"/>
          </a:xfrm>
          <a:prstGeom prst="rect">
            <a:avLst/>
          </a:prstGeom>
        </p:spPr>
      </p:pic>
      <p:sp>
        <p:nvSpPr>
          <p:cNvPr id="8" name="solution-text-7"/>
          <p:cNvSpPr/>
          <p:nvPr/>
        </p:nvSpPr>
        <p:spPr>
          <a:xfrm>
            <a:off x="1498600" y="3505200"/>
            <a:ext cx="6350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0"/>
              </a:lnSpc>
              <a:buNone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 hash criptográfico SHA-256 sobre o artefato bruto, antes de qualquer transformação.</a:t>
            </a:r>
            <a:endParaRPr lang="en-US" sz="1600" dirty="0"/>
          </a:p>
        </p:txBody>
      </p:sp>
      <p:pic>
        <p:nvPicPr>
          <p:cNvPr id="9" name="solution-icon-8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4241800"/>
            <a:ext cx="330200" cy="330200"/>
          </a:xfrm>
          <a:prstGeom prst="rect">
            <a:avLst/>
          </a:prstGeom>
        </p:spPr>
      </p:pic>
      <p:sp>
        <p:nvSpPr>
          <p:cNvPr id="10" name="solution-text-9"/>
          <p:cNvSpPr/>
          <p:nvPr/>
        </p:nvSpPr>
        <p:spPr>
          <a:xfrm>
            <a:off x="1498600" y="4216400"/>
            <a:ext cx="6350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0"/>
              </a:lnSpc>
              <a:buNone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Criptografa com algoritmo de grau militar (AES-256) e aplica assinatura temporal forense.</a:t>
            </a:r>
            <a:endParaRPr lang="en-US" sz="1600" dirty="0"/>
          </a:p>
        </p:txBody>
      </p:sp>
      <p:pic>
        <p:nvPicPr>
          <p:cNvPr id="11" name="solution-icon-10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4953000"/>
            <a:ext cx="330200" cy="330200"/>
          </a:xfrm>
          <a:prstGeom prst="rect">
            <a:avLst/>
          </a:prstGeom>
        </p:spPr>
      </p:pic>
      <p:sp>
        <p:nvSpPr>
          <p:cNvPr id="12" name="solution-text-11"/>
          <p:cNvSpPr/>
          <p:nvPr/>
        </p:nvSpPr>
        <p:spPr>
          <a:xfrm>
            <a:off x="1498600" y="4927600"/>
            <a:ext cx="6350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0"/>
              </a:lnSpc>
              <a:buNone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Processamento 100% em memória volátil (RAMDisk) — sem tocar o disco físico.</a:t>
            </a:r>
            <a:endParaRPr lang="en-US" sz="1600" dirty="0"/>
          </a:p>
        </p:txBody>
      </p:sp>
      <p:pic>
        <p:nvPicPr>
          <p:cNvPr id="13" name="solution-icon-1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0" y="5664200"/>
            <a:ext cx="330200" cy="330200"/>
          </a:xfrm>
          <a:prstGeom prst="rect">
            <a:avLst/>
          </a:prstGeom>
        </p:spPr>
      </p:pic>
      <p:sp>
        <p:nvSpPr>
          <p:cNvPr id="14" name="solution-text-13"/>
          <p:cNvSpPr/>
          <p:nvPr/>
        </p:nvSpPr>
        <p:spPr>
          <a:xfrm>
            <a:off x="1498600" y="5638800"/>
            <a:ext cx="6350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40"/>
              </a:lnSpc>
              <a:buNone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Libera o sensor instantaneamente e despacha o artefato assinado via uplink seguro.</a:t>
            </a:r>
            <a:endParaRPr lang="en-US" sz="1600" dirty="0"/>
          </a:p>
        </p:txBody>
      </p:sp>
      <p:sp>
        <p:nvSpPr>
          <p:cNvPr id="15" name="solution-shape-14"/>
          <p:cNvSpPr/>
          <p:nvPr/>
        </p:nvSpPr>
        <p:spPr>
          <a:xfrm>
            <a:off x="1016000" y="6477000"/>
            <a:ext cx="6858000" cy="1778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olution-text-15"/>
          <p:cNvSpPr/>
          <p:nvPr/>
        </p:nvSpPr>
        <p:spPr>
          <a:xfrm>
            <a:off x="1333500" y="6705600"/>
            <a:ext cx="6223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PITCH COMERCIAL</a:t>
            </a:r>
            <a:endParaRPr lang="en-US" sz="1400" dirty="0"/>
          </a:p>
        </p:txBody>
      </p:sp>
      <p:sp>
        <p:nvSpPr>
          <p:cNvPr id="17" name="solution-text-16"/>
          <p:cNvSpPr/>
          <p:nvPr/>
        </p:nvSpPr>
        <p:spPr>
          <a:xfrm>
            <a:off x="1333500" y="7035800"/>
            <a:ext cx="6223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3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"Assume a custódia do vídeo no milissegundo da infração, aplica criptografia e assinatura forense na memória RAM e libera a câmera instantaneamente."</a:t>
            </a:r>
            <a:endParaRPr lang="en-US" sz="1400" dirty="0"/>
          </a:p>
        </p:txBody>
      </p:sp>
      <p:sp>
        <p:nvSpPr>
          <p:cNvPr id="18" name="solution-shape-17"/>
          <p:cNvSpPr/>
          <p:nvPr/>
        </p:nvSpPr>
        <p:spPr>
          <a:xfrm>
            <a:off x="8636000" y="2159000"/>
            <a:ext cx="6604000" cy="6096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olution-shape-18"/>
          <p:cNvSpPr/>
          <p:nvPr/>
        </p:nvSpPr>
        <p:spPr>
          <a:xfrm>
            <a:off x="9144000" y="266700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A8E8"/>
            </a:solidFill>
            <a:prstDash val="solid"/>
          </a:ln>
        </p:spPr>
      </p:sp>
      <p:pic>
        <p:nvPicPr>
          <p:cNvPr id="20" name="solution-icon-19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9600" y="3022600"/>
            <a:ext cx="431800" cy="431800"/>
          </a:xfrm>
          <a:prstGeom prst="rect">
            <a:avLst/>
          </a:prstGeom>
        </p:spPr>
      </p:pic>
      <p:sp>
        <p:nvSpPr>
          <p:cNvPr id="21" name="solution-text-20"/>
          <p:cNvSpPr/>
          <p:nvPr/>
        </p:nvSpPr>
        <p:spPr>
          <a:xfrm>
            <a:off x="8890000" y="3911600"/>
            <a:ext cx="165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Sensor / Câmera</a:t>
            </a:r>
            <a:endParaRPr lang="en-US" sz="1300" dirty="0"/>
          </a:p>
        </p:txBody>
      </p:sp>
      <p:sp>
        <p:nvSpPr>
          <p:cNvPr id="22" name="solution-shape-21"/>
          <p:cNvSpPr/>
          <p:nvPr/>
        </p:nvSpPr>
        <p:spPr>
          <a:xfrm>
            <a:off x="10350500" y="3238500"/>
            <a:ext cx="1778000" cy="9144"/>
          </a:xfrm>
          <a:prstGeom prst="line">
            <a:avLst/>
          </a:prstGeom>
          <a:ln w="38100">
            <a:solidFill>
              <a:srgbClr val="00A8E8"/>
            </a:solidFill>
            <a:prstDash val="solid"/>
            <a:tailEnd type="triangle"/>
          </a:ln>
        </p:spPr>
      </p:sp>
      <p:sp>
        <p:nvSpPr>
          <p:cNvPr id="23" name="solution-shape-22"/>
          <p:cNvSpPr/>
          <p:nvPr/>
        </p:nvSpPr>
        <p:spPr>
          <a:xfrm>
            <a:off x="12509500" y="266700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A8E8"/>
            </a:solidFill>
            <a:prstDash val="solid"/>
          </a:ln>
        </p:spPr>
      </p:sp>
      <p:pic>
        <p:nvPicPr>
          <p:cNvPr id="24" name="solution-icon-2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65100" y="3022600"/>
            <a:ext cx="431800" cy="431800"/>
          </a:xfrm>
          <a:prstGeom prst="rect">
            <a:avLst/>
          </a:prstGeom>
        </p:spPr>
      </p:pic>
      <p:sp>
        <p:nvSpPr>
          <p:cNvPr id="25" name="solution-text-24"/>
          <p:cNvSpPr/>
          <p:nvPr/>
        </p:nvSpPr>
        <p:spPr>
          <a:xfrm>
            <a:off x="12001500" y="3911600"/>
            <a:ext cx="2159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Appliance de Borda</a:t>
            </a:r>
            <a:endParaRPr lang="en-US" sz="1300" dirty="0"/>
          </a:p>
        </p:txBody>
      </p:sp>
      <p:sp>
        <p:nvSpPr>
          <p:cNvPr id="26" name="solution-shape-25"/>
          <p:cNvSpPr/>
          <p:nvPr/>
        </p:nvSpPr>
        <p:spPr>
          <a:xfrm>
            <a:off x="13081000" y="3810000"/>
            <a:ext cx="9144" cy="1651000"/>
          </a:xfrm>
          <a:prstGeom prst="line">
            <a:avLst/>
          </a:prstGeom>
          <a:ln w="38100">
            <a:solidFill>
              <a:srgbClr val="00A8E8"/>
            </a:solidFill>
            <a:prstDash val="solid"/>
            <a:tailEnd type="triangle"/>
          </a:ln>
        </p:spPr>
      </p:sp>
      <p:sp>
        <p:nvSpPr>
          <p:cNvPr id="27" name="solution-shape-26"/>
          <p:cNvSpPr/>
          <p:nvPr/>
        </p:nvSpPr>
        <p:spPr>
          <a:xfrm>
            <a:off x="12509500" y="5461000"/>
            <a:ext cx="114300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A8E8"/>
            </a:solidFill>
            <a:prstDash val="solid"/>
          </a:ln>
        </p:spPr>
      </p:sp>
      <p:pic>
        <p:nvPicPr>
          <p:cNvPr id="28" name="solution-icon-2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65100" y="5816600"/>
            <a:ext cx="431800" cy="431800"/>
          </a:xfrm>
          <a:prstGeom prst="rect">
            <a:avLst/>
          </a:prstGeom>
        </p:spPr>
      </p:pic>
      <p:sp>
        <p:nvSpPr>
          <p:cNvPr id="29" name="solution-text-28"/>
          <p:cNvSpPr/>
          <p:nvPr/>
        </p:nvSpPr>
        <p:spPr>
          <a:xfrm>
            <a:off x="12001500" y="6705600"/>
            <a:ext cx="2159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Nuvem / CCO</a:t>
            </a:r>
            <a:endParaRPr lang="en-US" sz="1300" dirty="0"/>
          </a:p>
        </p:txBody>
      </p:sp>
      <p:sp>
        <p:nvSpPr>
          <p:cNvPr id="30" name="solution-text-29"/>
          <p:cNvSpPr/>
          <p:nvPr/>
        </p:nvSpPr>
        <p:spPr>
          <a:xfrm>
            <a:off x="8890000" y="7366000"/>
            <a:ext cx="5842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20"/>
              </a:lnSpc>
              <a:buNone/>
            </a:pPr>
            <a:r>
              <a:rPr lang="en-US" sz="13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Uplink seguro (4G/5G · Fibra · VPN)</a:t>
            </a:r>
            <a:endParaRPr lang="en-US" sz="1300" dirty="0"/>
          </a:p>
        </p:txBody>
      </p:sp>
      <p:sp>
        <p:nvSpPr>
          <p:cNvPr id="31" name="solution-text-30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hitecture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architecture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Pipeline completo da solução de logs, da borda ao arquivamento frio</a:t>
            </a:r>
            <a:endParaRPr lang="en-US" sz="3200" dirty="0"/>
          </a:p>
        </p:txBody>
      </p:sp>
      <p:sp>
        <p:nvSpPr>
          <p:cNvPr id="4" name="architecture-shape-3"/>
          <p:cNvSpPr/>
          <p:nvPr/>
        </p:nvSpPr>
        <p:spPr>
          <a:xfrm>
            <a:off x="990600" y="1879600"/>
            <a:ext cx="14274800" cy="6400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5" name="architecture-image-4" descr="preencoded.png">    </p:cNvPr>
          <p:cNvPicPr>
            <a:picLocks noChangeAspect="1"/>
          </p:cNvPicPr>
          <p:nvPr/>
        </p:nvPicPr>
        <p:blipFill>
          <a:blip r:embed="rId1"/>
          <a:srcRect l="-12791" r="-12791" t="0" b="0"/>
          <a:stretch/>
        </p:blipFill>
        <p:spPr>
          <a:xfrm>
            <a:off x="1041400" y="1930400"/>
            <a:ext cx="14173200" cy="6299200"/>
          </a:xfrm>
          <a:prstGeom prst="rect">
            <a:avLst/>
          </a:prstGeom>
        </p:spPr>
      </p:pic>
      <p:sp>
        <p:nvSpPr>
          <p:cNvPr id="6" name="architecture-text-5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lars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pillars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Quatro pilares tornam a solução juridicamente inviolável</a:t>
            </a:r>
            <a:endParaRPr lang="en-US" sz="3200" dirty="0"/>
          </a:p>
        </p:txBody>
      </p:sp>
      <p:sp>
        <p:nvSpPr>
          <p:cNvPr id="4" name="pillars-shape-3"/>
          <p:cNvSpPr/>
          <p:nvPr/>
        </p:nvSpPr>
        <p:spPr>
          <a:xfrm>
            <a:off x="762000" y="2032000"/>
            <a:ext cx="7112000" cy="3175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5" name="pillars-icon-4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387600"/>
            <a:ext cx="431800" cy="431800"/>
          </a:xfrm>
          <a:prstGeom prst="rect">
            <a:avLst/>
          </a:prstGeom>
        </p:spPr>
      </p:pic>
      <p:sp>
        <p:nvSpPr>
          <p:cNvPr id="6" name="pillars-text-5"/>
          <p:cNvSpPr/>
          <p:nvPr/>
        </p:nvSpPr>
        <p:spPr>
          <a:xfrm>
            <a:off x="1143000" y="2946400"/>
            <a:ext cx="635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Custódia Forense desde a Origem</a:t>
            </a:r>
            <a:endParaRPr lang="en-US" sz="1900" dirty="0"/>
          </a:p>
        </p:txBody>
      </p:sp>
      <p:sp>
        <p:nvSpPr>
          <p:cNvPr id="7" name="pillars-text-6"/>
          <p:cNvSpPr/>
          <p:nvPr/>
        </p:nvSpPr>
        <p:spPr>
          <a:xfrm>
            <a:off x="1143000" y="3429000"/>
            <a:ext cx="6350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75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Hash do artefato bruto calculado antes de qualquer compressão ou transporte. Manifesto auditável com timestamps de precisão, identificador único do dispositivo e hashes cruzados (bruto → comprimido → criptografado).</a:t>
            </a:r>
            <a:endParaRPr lang="en-US" sz="1500" dirty="0"/>
          </a:p>
        </p:txBody>
      </p:sp>
      <p:sp>
        <p:nvSpPr>
          <p:cNvPr id="8" name="pillars-shape-7"/>
          <p:cNvSpPr/>
          <p:nvPr/>
        </p:nvSpPr>
        <p:spPr>
          <a:xfrm>
            <a:off x="8382000" y="2032000"/>
            <a:ext cx="7112000" cy="3175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9" name="pillars-icon-8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2387600"/>
            <a:ext cx="431800" cy="431800"/>
          </a:xfrm>
          <a:prstGeom prst="rect">
            <a:avLst/>
          </a:prstGeom>
        </p:spPr>
      </p:pic>
      <p:sp>
        <p:nvSpPr>
          <p:cNvPr id="10" name="pillars-text-9"/>
          <p:cNvSpPr/>
          <p:nvPr/>
        </p:nvSpPr>
        <p:spPr>
          <a:xfrm>
            <a:off x="8763000" y="2946400"/>
            <a:ext cx="635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Alta Performance sem Gargalo</a:t>
            </a:r>
            <a:endParaRPr lang="en-US" sz="1900" dirty="0"/>
          </a:p>
        </p:txBody>
      </p:sp>
      <p:sp>
        <p:nvSpPr>
          <p:cNvPr id="11" name="pillars-text-10"/>
          <p:cNvSpPr/>
          <p:nvPr/>
        </p:nvSpPr>
        <p:spPr>
          <a:xfrm>
            <a:off x="8763000" y="3429000"/>
            <a:ext cx="6350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75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Motor de baixo nível, sem runtimes pesados no caminho crítico. Processamento 100% em memória volátil. Throughput medido: </a:t>
            </a: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829 CDRs/segundo</a:t>
            </a: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por agente, latência </a:t>
            </a:r>
            <a:r>
              <a:rPr lang="en-US" sz="1500" b="1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 100ms</a:t>
            </a: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por artefato.</a:t>
            </a:r>
            <a:endParaRPr lang="en-US" sz="1500" dirty="0"/>
          </a:p>
        </p:txBody>
      </p:sp>
      <p:sp>
        <p:nvSpPr>
          <p:cNvPr id="12" name="pillars-shape-11"/>
          <p:cNvSpPr/>
          <p:nvPr/>
        </p:nvSpPr>
        <p:spPr>
          <a:xfrm>
            <a:off x="762000" y="5461000"/>
            <a:ext cx="7112000" cy="3175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3" name="pillars-icon-1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5816600"/>
            <a:ext cx="431800" cy="431800"/>
          </a:xfrm>
          <a:prstGeom prst="rect">
            <a:avLst/>
          </a:prstGeom>
        </p:spPr>
      </p:pic>
      <p:sp>
        <p:nvSpPr>
          <p:cNvPr id="14" name="pillars-text-13"/>
          <p:cNvSpPr/>
          <p:nvPr/>
        </p:nvSpPr>
        <p:spPr>
          <a:xfrm>
            <a:off x="1143000" y="6375400"/>
            <a:ext cx="635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Perímetro Zero-Trust no Rack</a:t>
            </a:r>
            <a:endParaRPr lang="en-US" sz="1900" dirty="0"/>
          </a:p>
        </p:txBody>
      </p:sp>
      <p:sp>
        <p:nvSpPr>
          <p:cNvPr id="15" name="pillars-text-14"/>
          <p:cNvSpPr/>
          <p:nvPr/>
        </p:nvSpPr>
        <p:spPr>
          <a:xfrm>
            <a:off x="1143000" y="6858000"/>
            <a:ext cx="6350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75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Comunicação isolada entre sensor e appliance via rede física fechada, com autenticação mútua por certificados digitais. Nenhuma requisição não autorizada é processada.</a:t>
            </a:r>
            <a:endParaRPr lang="en-US" sz="1500" dirty="0"/>
          </a:p>
        </p:txBody>
      </p:sp>
      <p:sp>
        <p:nvSpPr>
          <p:cNvPr id="16" name="pillars-shape-15"/>
          <p:cNvSpPr/>
          <p:nvPr/>
        </p:nvSpPr>
        <p:spPr>
          <a:xfrm>
            <a:off x="8382000" y="5461000"/>
            <a:ext cx="7112000" cy="3175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7" name="pillars-icon-16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5816600"/>
            <a:ext cx="431800" cy="431800"/>
          </a:xfrm>
          <a:prstGeom prst="rect">
            <a:avLst/>
          </a:prstGeom>
        </p:spPr>
      </p:pic>
      <p:sp>
        <p:nvSpPr>
          <p:cNvPr id="18" name="pillars-text-17"/>
          <p:cNvSpPr/>
          <p:nvPr/>
        </p:nvSpPr>
        <p:spPr>
          <a:xfrm>
            <a:off x="8763000" y="6375400"/>
            <a:ext cx="635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Imutabilidade e Rastreabilidade</a:t>
            </a:r>
            <a:endParaRPr lang="en-US" sz="1900" dirty="0"/>
          </a:p>
        </p:txBody>
      </p:sp>
      <p:sp>
        <p:nvSpPr>
          <p:cNvPr id="19" name="pillars-text-18"/>
          <p:cNvSpPr/>
          <p:nvPr/>
        </p:nvSpPr>
        <p:spPr>
          <a:xfrm>
            <a:off x="8763000" y="6858000"/>
            <a:ext cx="6350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75"/>
              </a:lnSpc>
              <a:buNone/>
            </a:pPr>
            <a:r>
              <a:rPr lang="en-US" sz="15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Manifestos append-only: novos estágios são adicionados, nunca removidos. Histórico completo preservado — trilha de auditoria irrefutável.</a:t>
            </a:r>
            <a:endParaRPr lang="en-US" sz="1500" dirty="0"/>
          </a:p>
        </p:txBody>
      </p:sp>
      <p:sp>
        <p:nvSpPr>
          <p:cNvPr id="20" name="pillars-text-19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odes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modes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Três modos de operação garantem flexibilidade adaptada ao perfil do cliente</a:t>
            </a:r>
            <a:endParaRPr lang="en-US" sz="3200" dirty="0"/>
          </a:p>
        </p:txBody>
      </p:sp>
      <p:graphicFrame>
        <p:nvGraphicFramePr>
          <p:cNvPr id="7" name="modes-table-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016000" y="2286000"/>
          <a:ext cx="14224000" cy="5080000"/>
        </p:xfrm>
        <a:graphic>
          <a:graphicData uri="http://schemas.openxmlformats.org/drawingml/2006/table">
            <a:tbl>
              <a:tblPr/>
              <a:tblGrid>
                <a:gridCol w="3556000"/>
                <a:gridCol w="3556000"/>
                <a:gridCol w="3556000"/>
                <a:gridCol w="3556000"/>
              </a:tblGrid>
              <a:tr h="7620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Etapa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Modo Raw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Modo Comprimido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Modo Criptografado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Agente (borda)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Envia artefato bruto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Comprime localmente antes do envio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Comprime e criptografa localmente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Appliance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Detecta modo raw → fila de despacho raw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Detecta extensão comprimida → fila de despacho comprimida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Detecta extensão criptografada → fila de despacho criptografada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Workers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Comprimem, criptografam e despacham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Criptografam e despacham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Despacham diretamente (já criptografado)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b="1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Uso ideal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Redes internas de alta velocidade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Otimização de banda de transmissão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5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Máxima segurança ponta a ponta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203200" marR="203200" marT="177800" marB="1778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modes-text-4"/>
          <p:cNvSpPr/>
          <p:nvPr/>
        </p:nvSpPr>
        <p:spPr>
          <a:xfrm>
            <a:off x="1016000" y="7645400"/>
            <a:ext cx="14224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Nota: em todos os modos, o hash criptográfico do artefato original é calculado e preservado no manifesto antes de qualquer transformação.</a:t>
            </a:r>
            <a:endParaRPr lang="en-US" sz="1400" dirty="0"/>
          </a:p>
        </p:txBody>
      </p:sp>
      <p:sp>
        <p:nvSpPr>
          <p:cNvPr id="6" name="modes-text-5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nifest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manifest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manifesto digital é a espinha dorsal da cadeia de custódia</a:t>
            </a:r>
            <a:endParaRPr lang="en-US" sz="3200" dirty="0"/>
          </a:p>
        </p:txBody>
      </p:sp>
      <p:sp>
        <p:nvSpPr>
          <p:cNvPr id="4" name="manifest-text-3"/>
          <p:cNvSpPr/>
          <p:nvPr/>
        </p:nvSpPr>
        <p:spPr>
          <a:xfrm>
            <a:off x="1016000" y="2159000"/>
            <a:ext cx="6858000" cy="558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54000" indent="-254000">
              <a:lnSpc>
                <a:spcPts val="2560"/>
              </a:lnSpc>
              <a:spcBef>
                <a:spcPts val="10"/>
              </a:spcBef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Cada artefato gera um manifesto único com identificador imutável (UUID).</a:t>
            </a:r>
            <a:endParaRPr lang="en-US" sz="1600" dirty="0"/>
          </a:p>
          <a:p>
            <a:pPr algn="l" marL="254000" indent="-254000">
              <a:lnSpc>
                <a:spcPts val="2560"/>
              </a:lnSpc>
              <a:spcBef>
                <a:spcPts val="10"/>
              </a:spcBef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Registra cronologicamente cada transformação: armazenamento → compressão → criptografia → despacho → arquivamento.</a:t>
            </a:r>
            <a:endParaRPr lang="en-US" sz="1600" dirty="0"/>
          </a:p>
          <a:p>
            <a:pPr algn="l" marL="254000" indent="-254000">
              <a:lnSpc>
                <a:spcPts val="2560"/>
              </a:lnSpc>
              <a:spcBef>
                <a:spcPts val="10"/>
              </a:spcBef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Campos auditáveis por estágio: timestamp, nome do arquivo, caminho de destino, tamanho em bytes e hash criptográfico.</a:t>
            </a:r>
            <a:endParaRPr lang="en-US" sz="1600" dirty="0"/>
          </a:p>
          <a:p>
            <a:pPr algn="l" marL="254000" indent="-254000">
              <a:lnSpc>
                <a:spcPts val="2560"/>
              </a:lnSpc>
              <a:spcBef>
                <a:spcPts val="10"/>
              </a:spcBef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Metadados de origem: hostname, endereço IP, região geográfica e identificador do cliente (tenant).</a:t>
            </a:r>
            <a:endParaRPr lang="en-US" sz="1600" dirty="0"/>
          </a:p>
          <a:p>
            <a:pPr algn="l" marL="254000" indent="-254000">
              <a:lnSpc>
                <a:spcPts val="2560"/>
              </a:lnSpc>
              <a:spcBef>
                <a:spcPts val="10"/>
              </a:spcBef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Armazenado em banco de dados de alta velocidade para consulta em tempo real.</a:t>
            </a:r>
            <a:endParaRPr lang="en-US" sz="1600" dirty="0"/>
          </a:p>
          <a:p>
            <a:pPr algn="l" marL="254000" indent="-254000">
              <a:lnSpc>
                <a:spcPts val="2560"/>
              </a:lnSpc>
              <a:spcBef>
                <a:spcPts val="10"/>
              </a:spcBef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Imutável por design: apenas operações de adição, nunca de modificação ou exclusão.</a:t>
            </a:r>
            <a:endParaRPr lang="en-US" sz="1600" dirty="0"/>
          </a:p>
        </p:txBody>
      </p:sp>
      <p:sp>
        <p:nvSpPr>
          <p:cNvPr id="5" name="manifest-shape-4"/>
          <p:cNvSpPr/>
          <p:nvPr/>
        </p:nvSpPr>
        <p:spPr>
          <a:xfrm>
            <a:off x="8382000" y="2159000"/>
            <a:ext cx="7112000" cy="4191000"/>
          </a:xfrm>
          <a:prstGeom prst="rect">
            <a:avLst/>
          </a:prstGeom>
          <a:solidFill>
            <a:srgbClr val="0B2545"/>
          </a:solidFill>
          <a:ln/>
        </p:spPr>
      </p:sp>
      <p:sp>
        <p:nvSpPr>
          <p:cNvPr id="6" name="manifest-text-5"/>
          <p:cNvSpPr/>
          <p:nvPr/>
        </p:nvSpPr>
        <p:spPr>
          <a:xfrm>
            <a:off x="8763000" y="2438400"/>
            <a:ext cx="6350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MANIFESTO — ESTRUTURA CONCEITUAL</a:t>
            </a:r>
            <a:endParaRPr lang="en-US" sz="1400" dirty="0"/>
          </a:p>
        </p:txBody>
      </p:sp>
      <p:sp>
        <p:nvSpPr>
          <p:cNvPr id="7" name="manifest-text-6"/>
          <p:cNvSpPr/>
          <p:nvPr/>
        </p:nvSpPr>
        <p:spPr>
          <a:xfrm>
            <a:off x="8763000" y="2895600"/>
            <a:ext cx="6350000" cy="330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25"/>
              </a:lnSpc>
              <a:buNone/>
            </a:pPr>
            <a:r>
              <a:rPr lang="en-US" sz="15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manifest_id</a:t>
            </a:r>
            <a:r>
              <a:rPr lang="en-US" sz="15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—  identificador único</a:t>
            </a:r>
            <a:endParaRPr lang="en-US" sz="1500" dirty="0"/>
          </a:p>
          <a:p>
            <a:pPr algn="l" indent="0" marL="0">
              <a:lnSpc>
                <a:spcPts val="2325"/>
              </a:lnSpc>
              <a:buNone/>
            </a:pPr>
            <a:r>
              <a:rPr lang="en-US" sz="15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status</a:t>
            </a:r>
            <a:r>
              <a:rPr lang="en-US" sz="15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—  stored · compressed · encrypted · dispatched · archived</a:t>
            </a:r>
            <a:endParaRPr lang="en-US" sz="1500" dirty="0"/>
          </a:p>
          <a:p>
            <a:pPr algn="l" indent="0" marL="0">
              <a:lnSpc>
                <a:spcPts val="2325"/>
              </a:lnSpc>
              <a:buNone/>
            </a:pPr>
            <a:r>
              <a:rPr lang="en-US" sz="15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artifact_mode</a:t>
            </a:r>
            <a:r>
              <a:rPr lang="en-US" sz="15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—  raw · compressed · encrypted</a:t>
            </a:r>
            <a:endParaRPr lang="en-US" sz="1500" dirty="0"/>
          </a:p>
          <a:p>
            <a:pPr algn="l" indent="0" marL="0">
              <a:lnSpc>
                <a:spcPts val="2325"/>
              </a:lnSpc>
              <a:buNone/>
            </a:pPr>
            <a:r>
              <a:rPr lang="en-US" sz="15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source_host</a:t>
            </a:r>
            <a:r>
              <a:rPr lang="en-US" sz="15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—  origem, região, cliente</a:t>
            </a:r>
            <a:endParaRPr lang="en-US" sz="1500" dirty="0"/>
          </a:p>
          <a:p>
            <a:pPr algn="l" indent="0" marL="0">
              <a:lnSpc>
                <a:spcPts val="2325"/>
              </a:lnSpc>
              <a:buNone/>
            </a:pPr>
            <a:r>
              <a:rPr lang="en-US" sz="15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hashes</a:t>
            </a:r>
            <a:r>
              <a:rPr lang="en-US" sz="15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—  original · comprimido · criptografado</a:t>
            </a:r>
            <a:endParaRPr lang="en-US" sz="1500" dirty="0"/>
          </a:p>
          <a:p>
            <a:pPr algn="l" indent="0" marL="0">
              <a:lnSpc>
                <a:spcPts val="2325"/>
              </a:lnSpc>
              <a:buNone/>
            </a:pPr>
            <a:r>
              <a:rPr lang="en-US" sz="15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stages[ ]</a:t>
            </a:r>
            <a:r>
              <a:rPr lang="en-US" sz="150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—  histórico completo append-only</a:t>
            </a:r>
            <a:endParaRPr lang="en-US" sz="1500" dirty="0"/>
          </a:p>
        </p:txBody>
      </p:sp>
      <p:sp>
        <p:nvSpPr>
          <p:cNvPr id="8" name="manifest-shape-7"/>
          <p:cNvSpPr/>
          <p:nvPr/>
        </p:nvSpPr>
        <p:spPr>
          <a:xfrm>
            <a:off x="8382000" y="6629400"/>
            <a:ext cx="7112000" cy="16256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9" name="manifest-icon-8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12200" y="6934200"/>
            <a:ext cx="381000" cy="381000"/>
          </a:xfrm>
          <a:prstGeom prst="rect">
            <a:avLst/>
          </a:prstGeom>
        </p:spPr>
      </p:pic>
      <p:sp>
        <p:nvSpPr>
          <p:cNvPr id="10" name="manifest-text-9"/>
          <p:cNvSpPr/>
          <p:nvPr/>
        </p:nvSpPr>
        <p:spPr>
          <a:xfrm>
            <a:off x="9271000" y="6908800"/>
            <a:ext cx="59690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Benefício jurídico</a:t>
            </a:r>
            <a:endParaRPr lang="en-US" sz="1600" dirty="0"/>
          </a:p>
        </p:txBody>
      </p:sp>
      <p:sp>
        <p:nvSpPr>
          <p:cNvPr id="11" name="manifest-text-10"/>
          <p:cNvSpPr/>
          <p:nvPr/>
        </p:nvSpPr>
        <p:spPr>
          <a:xfrm>
            <a:off x="8712200" y="7416800"/>
            <a:ext cx="6477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Qualquer tentativa de adulteração é detectável pela quebra da cadeia de hashes — tornando o manifesto uma prova digital auditável.</a:t>
            </a:r>
            <a:endParaRPr lang="en-US" sz="1400" dirty="0"/>
          </a:p>
        </p:txBody>
      </p:sp>
      <p:sp>
        <p:nvSpPr>
          <p:cNvPr id="12" name="manifest-text-11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usiness_model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business_model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Modelo as-a-service elimina barreiras de entrada e acelera o retorno</a:t>
            </a:r>
            <a:endParaRPr lang="en-US" sz="3200" dirty="0"/>
          </a:p>
        </p:txBody>
      </p:sp>
      <p:sp>
        <p:nvSpPr>
          <p:cNvPr id="4" name="business_model-shape-3"/>
          <p:cNvSpPr/>
          <p:nvPr/>
        </p:nvSpPr>
        <p:spPr>
          <a:xfrm>
            <a:off x="762000" y="2032000"/>
            <a:ext cx="3429000" cy="4826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5" name="business_model-icon-4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387600"/>
            <a:ext cx="431800" cy="431800"/>
          </a:xfrm>
          <a:prstGeom prst="rect">
            <a:avLst/>
          </a:prstGeom>
        </p:spPr>
      </p:pic>
      <p:sp>
        <p:nvSpPr>
          <p:cNvPr id="6" name="business_model-text-5"/>
          <p:cNvSpPr/>
          <p:nvPr/>
        </p:nvSpPr>
        <p:spPr>
          <a:xfrm>
            <a:off x="1143000" y="2971800"/>
            <a:ext cx="266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Zero CAPEX</a:t>
            </a:r>
            <a:endParaRPr lang="en-US" sz="1700" dirty="0"/>
          </a:p>
        </p:txBody>
      </p:sp>
      <p:sp>
        <p:nvSpPr>
          <p:cNvPr id="7" name="business_model-text-6"/>
          <p:cNvSpPr/>
          <p:nvPr/>
        </p:nvSpPr>
        <p:spPr>
          <a:xfrm>
            <a:off x="1143000" y="3606800"/>
            <a:ext cx="2667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3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cliente não compra computadores nem aprova grandes orçamentos de TI. O hardware vai incluído no serviço.</a:t>
            </a:r>
            <a:endParaRPr lang="en-US" sz="1400" dirty="0"/>
          </a:p>
        </p:txBody>
      </p:sp>
      <p:sp>
        <p:nvSpPr>
          <p:cNvPr id="8" name="business_model-shape-7"/>
          <p:cNvSpPr/>
          <p:nvPr/>
        </p:nvSpPr>
        <p:spPr>
          <a:xfrm>
            <a:off x="4381500" y="2032000"/>
            <a:ext cx="3429000" cy="4826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9" name="business_model-icon-8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0" y="2387600"/>
            <a:ext cx="431800" cy="431800"/>
          </a:xfrm>
          <a:prstGeom prst="rect">
            <a:avLst/>
          </a:prstGeom>
        </p:spPr>
      </p:pic>
      <p:sp>
        <p:nvSpPr>
          <p:cNvPr id="10" name="business_model-text-9"/>
          <p:cNvSpPr/>
          <p:nvPr/>
        </p:nvSpPr>
        <p:spPr>
          <a:xfrm>
            <a:off x="4762500" y="2971800"/>
            <a:ext cx="266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Appliance em Comodato</a:t>
            </a:r>
            <a:endParaRPr lang="en-US" sz="1700" dirty="0"/>
          </a:p>
        </p:txBody>
      </p:sp>
      <p:sp>
        <p:nvSpPr>
          <p:cNvPr id="11" name="business_model-text-10"/>
          <p:cNvSpPr/>
          <p:nvPr/>
        </p:nvSpPr>
        <p:spPr>
          <a:xfrm>
            <a:off x="4762500" y="3606800"/>
            <a:ext cx="2667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3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Equipamento industrial pré-configurado, entregue pronto para operar. Plug &amp; Play: dois cabos e a operação está ativa.</a:t>
            </a:r>
            <a:endParaRPr lang="en-US" sz="1400" dirty="0"/>
          </a:p>
        </p:txBody>
      </p:sp>
      <p:sp>
        <p:nvSpPr>
          <p:cNvPr id="12" name="business_model-shape-11"/>
          <p:cNvSpPr/>
          <p:nvPr/>
        </p:nvSpPr>
        <p:spPr>
          <a:xfrm>
            <a:off x="8001000" y="2032000"/>
            <a:ext cx="3429000" cy="4826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3" name="business_model-icon-1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2387600"/>
            <a:ext cx="431800" cy="431800"/>
          </a:xfrm>
          <a:prstGeom prst="rect">
            <a:avLst/>
          </a:prstGeom>
        </p:spPr>
      </p:pic>
      <p:sp>
        <p:nvSpPr>
          <p:cNvPr id="14" name="business_model-text-13"/>
          <p:cNvSpPr/>
          <p:nvPr/>
        </p:nvSpPr>
        <p:spPr>
          <a:xfrm>
            <a:off x="8382000" y="2971800"/>
            <a:ext cx="266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Preço por Ponto/Mês</a:t>
            </a:r>
            <a:endParaRPr lang="en-US" sz="1700" dirty="0"/>
          </a:p>
        </p:txBody>
      </p:sp>
      <p:sp>
        <p:nvSpPr>
          <p:cNvPr id="15" name="business_model-text-14"/>
          <p:cNvSpPr/>
          <p:nvPr/>
        </p:nvSpPr>
        <p:spPr>
          <a:xfrm>
            <a:off x="8382000" y="3606800"/>
            <a:ext cx="2667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3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 previsível por pórtico, radar ou câmera ativada. Sem surpresas de fatura.</a:t>
            </a:r>
            <a:endParaRPr lang="en-US" sz="1400" dirty="0"/>
          </a:p>
        </p:txBody>
      </p:sp>
      <p:sp>
        <p:nvSpPr>
          <p:cNvPr id="16" name="business_model-shape-15"/>
          <p:cNvSpPr/>
          <p:nvPr/>
        </p:nvSpPr>
        <p:spPr>
          <a:xfrm>
            <a:off x="11620500" y="2032000"/>
            <a:ext cx="3365500" cy="4826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7" name="business_model-icon-16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0" y="2387600"/>
            <a:ext cx="431800" cy="431800"/>
          </a:xfrm>
          <a:prstGeom prst="rect">
            <a:avLst/>
          </a:prstGeom>
        </p:spPr>
      </p:pic>
      <p:sp>
        <p:nvSpPr>
          <p:cNvPr id="18" name="business_model-text-17"/>
          <p:cNvSpPr/>
          <p:nvPr/>
        </p:nvSpPr>
        <p:spPr>
          <a:xfrm>
            <a:off x="12001500" y="2971800"/>
            <a:ext cx="2603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SLA de Troca Expressa</a:t>
            </a:r>
            <a:endParaRPr lang="en-US" sz="1700" dirty="0"/>
          </a:p>
        </p:txBody>
      </p:sp>
      <p:sp>
        <p:nvSpPr>
          <p:cNvPr id="19" name="business_model-text-18"/>
          <p:cNvSpPr/>
          <p:nvPr/>
        </p:nvSpPr>
        <p:spPr>
          <a:xfrm>
            <a:off x="12001500" y="3606800"/>
            <a:ext cx="26035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3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 caso de dano físico, um novo appliance pré-provisionado é enviado — sem necessidade de configuração local.</a:t>
            </a:r>
            <a:endParaRPr lang="en-US" sz="1400" dirty="0"/>
          </a:p>
        </p:txBody>
      </p:sp>
      <p:sp>
        <p:nvSpPr>
          <p:cNvPr id="20" name="business_model-shape-19"/>
          <p:cNvSpPr/>
          <p:nvPr/>
        </p:nvSpPr>
        <p:spPr>
          <a:xfrm>
            <a:off x="762000" y="7112000"/>
            <a:ext cx="14224000" cy="1143000"/>
          </a:xfrm>
          <a:prstGeom prst="rect">
            <a:avLst/>
          </a:prstGeom>
          <a:solidFill>
            <a:srgbClr val="0B2545"/>
          </a:solidFill>
          <a:ln/>
        </p:spPr>
      </p:sp>
      <p:pic>
        <p:nvPicPr>
          <p:cNvPr id="21" name="business_model-icon-20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7467600"/>
            <a:ext cx="431800" cy="431800"/>
          </a:xfrm>
          <a:prstGeom prst="rect">
            <a:avLst/>
          </a:prstGeom>
        </p:spPr>
      </p:pic>
      <p:sp>
        <p:nvSpPr>
          <p:cNvPr id="22" name="business_model-text-21"/>
          <p:cNvSpPr/>
          <p:nvPr/>
        </p:nvSpPr>
        <p:spPr>
          <a:xfrm>
            <a:off x="1841500" y="7404100"/>
            <a:ext cx="12700000" cy="5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2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Payback: operação com retorno já no primeiro mês para clientes com infraestrutura On Premise existente.</a:t>
            </a:r>
            <a:endParaRPr lang="en-US" sz="1800" dirty="0"/>
          </a:p>
        </p:txBody>
      </p:sp>
      <p:sp>
        <p:nvSpPr>
          <p:cNvPr id="23" name="business_model-text-22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nancials-shape-1"/>
          <p:cNvSpPr/>
          <p:nvPr/>
        </p:nvSpPr>
        <p:spPr>
          <a:xfrm>
            <a:off x="762000" y="812800"/>
            <a:ext cx="50800" cy="584200"/>
          </a:xfrm>
          <a:prstGeom prst="rect">
            <a:avLst/>
          </a:prstGeom>
          <a:solidFill>
            <a:srgbClr val="00A8E8"/>
          </a:solidFill>
          <a:ln/>
        </p:spPr>
      </p:sp>
      <p:sp>
        <p:nvSpPr>
          <p:cNvPr id="3" name="financials-text-2"/>
          <p:cNvSpPr/>
          <p:nvPr/>
        </p:nvSpPr>
        <p:spPr>
          <a:xfrm>
            <a:off x="1016000" y="711200"/>
            <a:ext cx="14478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520"/>
              </a:lnSpc>
              <a:buNone/>
            </a:pPr>
            <a:r>
              <a:rPr lang="en-US" sz="32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Infraestrutura On Premise custa R$ 380.500/mês — a solução entrega mais por muito menos</a:t>
            </a:r>
            <a:endParaRPr lang="en-US" sz="3200" dirty="0"/>
          </a:p>
        </p:txBody>
      </p:sp>
      <p:graphicFrame>
        <p:nvGraphicFramePr>
          <p:cNvPr id="10" name="financials-table-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016000" y="2159000"/>
          <a:ext cx="7874000" cy="5334000"/>
        </p:xfrm>
        <a:graphic>
          <a:graphicData uri="http://schemas.openxmlformats.org/drawingml/2006/table">
            <a:tbl>
              <a:tblPr/>
              <a:tblGrid>
                <a:gridCol w="4724400"/>
                <a:gridCol w="3149600"/>
              </a:tblGrid>
              <a:tr h="61960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Categoria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Custo Mensal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545"/>
                    </a:solidFill>
                  </a:tcPr>
                </a:tc>
              </a:tr>
              <a:tr h="61960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Depreciação de hardware (32 servidores)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R$ 60.000,00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61960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Licenças e Software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R$ 132.500,00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60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Data Center (energia, refrigeração, segurança)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R$ 29.500,00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61960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Infraestrutura (storage, rede, backup)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R$ 23.000,00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60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Recursos Humanos (equipe de TI)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R$ 12.500,00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61960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Manutenção e Atualizações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R$ 106.500,00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675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Total Mensal On Premise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0" cap="flat" cmpd="sng" algn="ctr">
                      <a:noFill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0B254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b="1" dirty="0">
                          <a:solidFill>
                            <a:srgbClr val="00A8E8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R$ 380.500,00</a:t>
                      </a:r>
                      <a:endParaRPr lang="en-US" sz="14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0B2545"/>
                    </a:solidFill>
                  </a:tcPr>
                </a:tc>
              </a:tr>
            </a:tbl>
          </a:graphicData>
        </a:graphic>
      </p:graphicFrame>
      <p:sp>
        <p:nvSpPr>
          <p:cNvPr id="5" name="financials-shape-4"/>
          <p:cNvSpPr/>
          <p:nvPr/>
        </p:nvSpPr>
        <p:spPr>
          <a:xfrm>
            <a:off x="9398000" y="2159000"/>
            <a:ext cx="5842000" cy="533400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financials-text-5"/>
          <p:cNvSpPr/>
          <p:nvPr/>
        </p:nvSpPr>
        <p:spPr>
          <a:xfrm>
            <a:off x="9779000" y="2489200"/>
            <a:ext cx="5080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00A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VOLUME DE LOGS GERADO</a:t>
            </a:r>
            <a:endParaRPr lang="en-US" sz="1400" dirty="0"/>
          </a:p>
        </p:txBody>
      </p:sp>
      <p:sp>
        <p:nvSpPr>
          <p:cNvPr id="7" name="financials-text-6"/>
          <p:cNvSpPr/>
          <p:nvPr/>
        </p:nvSpPr>
        <p:spPr>
          <a:xfrm>
            <a:off x="9779000" y="2946400"/>
            <a:ext cx="508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4.695 dispositivos monitorados</a:t>
            </a:r>
            <a:endParaRPr lang="en-US" sz="1500" dirty="0"/>
          </a:p>
        </p:txBody>
      </p:sp>
      <p:sp>
        <p:nvSpPr>
          <p:cNvPr id="8" name="financials-text-7"/>
          <p:cNvSpPr/>
          <p:nvPr/>
        </p:nvSpPr>
        <p:spPr>
          <a:xfrm>
            <a:off x="9779000" y="3530600"/>
            <a:ext cx="2286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4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1.224</a:t>
            </a:r>
            <a:endParaRPr lang="en-US" sz="3400" dirty="0"/>
          </a:p>
        </p:txBody>
      </p:sp>
      <p:sp>
        <p:nvSpPr>
          <p:cNvPr id="9" name="financials-text-8"/>
          <p:cNvSpPr/>
          <p:nvPr/>
        </p:nvSpPr>
        <p:spPr>
          <a:xfrm>
            <a:off x="9779000" y="4267200"/>
            <a:ext cx="2286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GB / dia</a:t>
            </a:r>
            <a:endParaRPr lang="en-US" sz="1300" dirty="0"/>
          </a:p>
        </p:txBody>
      </p:sp>
      <p:sp>
        <p:nvSpPr>
          <p:cNvPr id="4" name="financials-text-9"/>
          <p:cNvSpPr/>
          <p:nvPr/>
        </p:nvSpPr>
        <p:spPr>
          <a:xfrm>
            <a:off x="12446000" y="3530600"/>
            <a:ext cx="2286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400" dirty="0">
                <a:solidFill>
                  <a:srgbClr val="0B25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35.862</a:t>
            </a:r>
            <a:endParaRPr lang="en-US" sz="3400" dirty="0"/>
          </a:p>
        </p:txBody>
      </p:sp>
      <p:sp>
        <p:nvSpPr>
          <p:cNvPr id="11" name="financials-text-10"/>
          <p:cNvSpPr/>
          <p:nvPr/>
        </p:nvSpPr>
        <p:spPr>
          <a:xfrm>
            <a:off x="12446000" y="4267200"/>
            <a:ext cx="2286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GB / mês</a:t>
            </a:r>
            <a:endParaRPr lang="en-US" sz="1300" dirty="0"/>
          </a:p>
        </p:txBody>
      </p:sp>
      <p:sp>
        <p:nvSpPr>
          <p:cNvPr id="12" name="financials-text-11"/>
          <p:cNvSpPr/>
          <p:nvPr/>
        </p:nvSpPr>
        <p:spPr>
          <a:xfrm>
            <a:off x="9779000" y="4953000"/>
            <a:ext cx="2286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400" dirty="0">
                <a:solidFill>
                  <a:srgbClr val="0077B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426</a:t>
            </a:r>
            <a:endParaRPr lang="en-US" sz="3400" dirty="0"/>
          </a:p>
        </p:txBody>
      </p:sp>
      <p:sp>
        <p:nvSpPr>
          <p:cNvPr id="13" name="financials-text-12"/>
          <p:cNvSpPr/>
          <p:nvPr/>
        </p:nvSpPr>
        <p:spPr>
          <a:xfrm>
            <a:off x="9779000" y="5689600"/>
            <a:ext cx="2286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TB / ano</a:t>
            </a:r>
            <a:endParaRPr lang="en-US" sz="1300" dirty="0"/>
          </a:p>
        </p:txBody>
      </p:sp>
      <p:sp>
        <p:nvSpPr>
          <p:cNvPr id="14" name="financials-shape-13"/>
          <p:cNvSpPr/>
          <p:nvPr/>
        </p:nvSpPr>
        <p:spPr>
          <a:xfrm>
            <a:off x="9779000" y="6350000"/>
            <a:ext cx="5080000" cy="9144"/>
          </a:xfrm>
          <a:prstGeom prst="line">
            <a:avLst/>
          </a:prstGeom>
          <a:ln w="12700">
            <a:solidFill>
              <a:srgbClr val="E2E8F0"/>
            </a:solidFill>
            <a:prstDash val="solid"/>
          </a:ln>
        </p:spPr>
      </p:sp>
      <p:sp>
        <p:nvSpPr>
          <p:cNvPr id="15" name="financials-text-14"/>
          <p:cNvSpPr/>
          <p:nvPr/>
        </p:nvSpPr>
        <p:spPr>
          <a:xfrm>
            <a:off x="9779000" y="6578600"/>
            <a:ext cx="5080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solução LaaS entrega custódia forense, compliance e arquivamento seguro a uma fração deste custo, com escalabilidade horizontal ilimitada e zero investimento em hardware.</a:t>
            </a:r>
            <a:endParaRPr lang="en-US" sz="1400" dirty="0"/>
          </a:p>
        </p:txBody>
      </p:sp>
      <p:sp>
        <p:nvSpPr>
          <p:cNvPr id="16" name="financials-text-15"/>
          <p:cNvSpPr/>
          <p:nvPr/>
        </p:nvSpPr>
        <p:spPr>
          <a:xfrm>
            <a:off x="14986000" y="8585200"/>
            <a:ext cx="50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Manus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 as a Service — Sumário Executivo</dc:title>
  <dc:subject>Log as a Service — Sumário Executivo</dc:subject>
  <dc:creator>Manus</dc:creator>
  <cp:lastModifiedBy>Manus</cp:lastModifiedBy>
  <cp:revision>1</cp:revision>
  <dcterms:created xsi:type="dcterms:W3CDTF">2026-08-04T14:47:52Z</dcterms:created>
  <dcterms:modified xsi:type="dcterms:W3CDTF">2026-08-04T14:47:52Z</dcterms:modified>
</cp:coreProperties>
</file>